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12192000"/>
  <p:notesSz cx="6858000" cy="9144000"/>
  <p:embeddedFontLst>
    <p:embeddedFont>
      <p:font typeface="Nunito SemiBold"/>
      <p:regular r:id="rId14"/>
      <p:bold r:id="rId15"/>
      <p:italic r:id="rId16"/>
      <p:boldItalic r:id="rId17"/>
    </p:embeddedFon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40E302-5E19-49D9-9E28-5C9B4ABE0203}">
  <a:tblStyle styleId="{FE40E302-5E19-49D9-9E28-5C9B4ABE020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bold.fntdata"/><Relationship Id="rId14" Type="http://schemas.openxmlformats.org/officeDocument/2006/relationships/font" Target="fonts/NunitoSemiBold-regular.fntdata"/><Relationship Id="rId17" Type="http://schemas.openxmlformats.org/officeDocument/2006/relationships/font" Target="fonts/NunitoSemiBold-boldItalic.fntdata"/><Relationship Id="rId16" Type="http://schemas.openxmlformats.org/officeDocument/2006/relationships/font" Target="fonts/NunitoSemiBold-italic.fntdata"/><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e7802cf1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 name="Google Shape;179;g5e7802cf1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e7802cf18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g5e7802cf1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e7802cf18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g5e7802cf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5e7802cf18_0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g5e7802cf18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5e7802cf18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g5e7802cf18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21.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Network Operations Weekly Report</a:t>
            </a:r>
            <a:endParaRPr/>
          </a:p>
        </p:txBody>
      </p:sp>
      <p:sp>
        <p:nvSpPr>
          <p:cNvPr id="166" name="Google Shape;166;p19"/>
          <p:cNvSpPr txBox="1"/>
          <p:nvPr>
            <p:ph idx="1" type="subTitle"/>
          </p:nvPr>
        </p:nvSpPr>
        <p:spPr>
          <a:xfrm>
            <a:off x="6218449" y="3701495"/>
            <a:ext cx="53694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Week 37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Summary of Activities </a:t>
            </a:r>
            <a:endParaRPr/>
          </a:p>
        </p:txBody>
      </p:sp>
      <p:sp>
        <p:nvSpPr>
          <p:cNvPr id="173" name="Google Shape;173;p20"/>
          <p:cNvSpPr txBox="1"/>
          <p:nvPr>
            <p:ph idx="1" type="subTitle"/>
          </p:nvPr>
        </p:nvSpPr>
        <p:spPr>
          <a:xfrm>
            <a:off x="458725" y="1094900"/>
            <a:ext cx="5445000" cy="392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500">
                <a:solidFill>
                  <a:srgbClr val="000000"/>
                </a:solidFill>
              </a:rPr>
              <a:t>ACHIEVEMENTS/KEY HIGHLIGHTS</a:t>
            </a:r>
            <a:endParaRPr sz="1500">
              <a:solidFill>
                <a:srgbClr val="000000"/>
              </a:solidFill>
            </a:endParaRPr>
          </a:p>
          <a:p>
            <a:pPr indent="0" lvl="0" marL="0" rtl="0" algn="l">
              <a:lnSpc>
                <a:spcPct val="100000"/>
              </a:lnSpc>
              <a:spcBef>
                <a:spcPts val="0"/>
              </a:spcBef>
              <a:spcAft>
                <a:spcPts val="0"/>
              </a:spcAft>
              <a:buNone/>
            </a:pPr>
            <a:r>
              <a:rPr b="1" lang="en-US" sz="1500">
                <a:solidFill>
                  <a:srgbClr val="000000"/>
                </a:solidFill>
              </a:rPr>
              <a:t>Performance Management</a:t>
            </a:r>
            <a:endParaRPr sz="1500"/>
          </a:p>
          <a:p>
            <a:pPr indent="0" lvl="0" marL="0" rtl="0" algn="l">
              <a:lnSpc>
                <a:spcPct val="100000"/>
              </a:lnSpc>
              <a:spcBef>
                <a:spcPts val="0"/>
              </a:spcBef>
              <a:spcAft>
                <a:spcPts val="0"/>
              </a:spcAft>
              <a:buNone/>
            </a:pPr>
            <a:r>
              <a:rPr lang="en-US" sz="1500"/>
              <a:t>-Closed the week with 442 KPs defined as “</a:t>
            </a:r>
            <a:r>
              <a:rPr i="1" lang="en-US" sz="1500"/>
              <a:t>commissioned</a:t>
            </a:r>
            <a:r>
              <a:rPr lang="en-US" sz="1500"/>
              <a:t>”</a:t>
            </a:r>
            <a:endParaRPr sz="1500">
              <a:solidFill>
                <a:srgbClr val="000000"/>
              </a:solidFill>
            </a:endParaRPr>
          </a:p>
          <a:p>
            <a:pPr indent="0" lvl="0" marL="0" rtl="0" algn="l">
              <a:lnSpc>
                <a:spcPct val="100000"/>
              </a:lnSpc>
              <a:spcBef>
                <a:spcPts val="0"/>
              </a:spcBef>
              <a:spcAft>
                <a:spcPts val="0"/>
              </a:spcAft>
              <a:buNone/>
            </a:pPr>
            <a:r>
              <a:t/>
            </a:r>
            <a:endParaRPr b="1" sz="1500">
              <a:solidFill>
                <a:srgbClr val="000000"/>
              </a:solidFill>
            </a:endParaRPr>
          </a:p>
          <a:p>
            <a:pPr indent="0" lvl="0" marL="0" rtl="0" algn="l">
              <a:lnSpc>
                <a:spcPct val="100000"/>
              </a:lnSpc>
              <a:spcBef>
                <a:spcPts val="0"/>
              </a:spcBef>
              <a:spcAft>
                <a:spcPts val="0"/>
              </a:spcAft>
              <a:buNone/>
            </a:pPr>
            <a:r>
              <a:rPr b="1" lang="en-US" sz="1500">
                <a:solidFill>
                  <a:srgbClr val="000000"/>
                </a:solidFill>
              </a:rPr>
              <a:t>Project Management</a:t>
            </a:r>
            <a:endParaRPr b="1" sz="1500">
              <a:solidFill>
                <a:srgbClr val="000000"/>
              </a:solidFill>
            </a:endParaRPr>
          </a:p>
          <a:p>
            <a:pPr indent="0" lvl="0" marL="0" rtl="0" algn="l">
              <a:lnSpc>
                <a:spcPct val="100000"/>
              </a:lnSpc>
              <a:spcBef>
                <a:spcPts val="0"/>
              </a:spcBef>
              <a:spcAft>
                <a:spcPts val="0"/>
              </a:spcAft>
              <a:buNone/>
            </a:pPr>
            <a:r>
              <a:rPr lang="en-US" sz="1500">
                <a:solidFill>
                  <a:srgbClr val="000000"/>
                </a:solidFill>
              </a:rPr>
              <a:t>- 42 KPs successfully calibrated and with final dock(week 37)</a:t>
            </a:r>
            <a:endParaRPr sz="1500">
              <a:solidFill>
                <a:srgbClr val="000000"/>
              </a:solidFill>
            </a:endParaRPr>
          </a:p>
          <a:p>
            <a:pPr indent="0" lvl="0" marL="0" rtl="0" algn="l">
              <a:lnSpc>
                <a:spcPct val="100000"/>
              </a:lnSpc>
              <a:spcBef>
                <a:spcPts val="0"/>
              </a:spcBef>
              <a:spcAft>
                <a:spcPts val="0"/>
              </a:spcAft>
              <a:buNone/>
            </a:pPr>
            <a:r>
              <a:t/>
            </a:r>
            <a:endParaRPr sz="1500">
              <a:solidFill>
                <a:srgbClr val="000000"/>
              </a:solidFill>
            </a:endParaRPr>
          </a:p>
          <a:p>
            <a:pPr indent="0" lvl="0" marL="0" rtl="0" algn="l">
              <a:lnSpc>
                <a:spcPct val="100000"/>
              </a:lnSpc>
              <a:spcBef>
                <a:spcPts val="0"/>
              </a:spcBef>
              <a:spcAft>
                <a:spcPts val="0"/>
              </a:spcAft>
              <a:buNone/>
            </a:pPr>
            <a:r>
              <a:rPr b="1" lang="en-US" sz="1500">
                <a:solidFill>
                  <a:srgbClr val="000000"/>
                </a:solidFill>
              </a:rPr>
              <a:t>Incident/Problem Management</a:t>
            </a:r>
            <a:endParaRPr b="1" sz="1500">
              <a:solidFill>
                <a:srgbClr val="000000"/>
              </a:solidFill>
            </a:endParaRPr>
          </a:p>
          <a:p>
            <a:pPr indent="0" lvl="0" marL="0" rtl="0" algn="l">
              <a:lnSpc>
                <a:spcPct val="100000"/>
              </a:lnSpc>
              <a:spcBef>
                <a:spcPts val="0"/>
              </a:spcBef>
              <a:spcAft>
                <a:spcPts val="0"/>
              </a:spcAft>
              <a:buNone/>
            </a:pPr>
            <a:r>
              <a:rPr lang="en-US" sz="1400">
                <a:solidFill>
                  <a:srgbClr val="000000"/>
                </a:solidFill>
                <a:latin typeface="Arial"/>
                <a:ea typeface="Arial"/>
                <a:cs typeface="Arial"/>
                <a:sym typeface="Arial"/>
              </a:rPr>
              <a:t>-No major incidents </a:t>
            </a:r>
            <a:r>
              <a:rPr lang="en-US" sz="1400">
                <a:solidFill>
                  <a:srgbClr val="000000"/>
                </a:solidFill>
                <a:latin typeface="Arial"/>
                <a:ea typeface="Arial"/>
                <a:cs typeface="Arial"/>
                <a:sym typeface="Arial"/>
              </a:rPr>
              <a:t>reported</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1400">
              <a:solidFill>
                <a:srgbClr val="000000"/>
              </a:solidFill>
              <a:latin typeface="Arial"/>
              <a:ea typeface="Arial"/>
              <a:cs typeface="Arial"/>
              <a:sym typeface="Arial"/>
            </a:endParaRPr>
          </a:p>
          <a:p>
            <a:pPr indent="0" lvl="0" marL="0" rtl="0" algn="l">
              <a:lnSpc>
                <a:spcPct val="120000"/>
              </a:lnSpc>
              <a:spcBef>
                <a:spcPts val="0"/>
              </a:spcBef>
              <a:spcAft>
                <a:spcPts val="0"/>
              </a:spcAft>
              <a:buClr>
                <a:schemeClr val="dk1"/>
              </a:buClr>
              <a:buSzPts val="2800"/>
              <a:buNone/>
            </a:pPr>
            <a:r>
              <a:t/>
            </a:r>
            <a:endParaRPr/>
          </a:p>
        </p:txBody>
      </p:sp>
      <p:sp>
        <p:nvSpPr>
          <p:cNvPr id="174" name="Google Shape;174;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5" name="Google Shape;175;p20"/>
          <p:cNvSpPr txBox="1"/>
          <p:nvPr>
            <p:ph idx="1" type="subTitle"/>
          </p:nvPr>
        </p:nvSpPr>
        <p:spPr>
          <a:xfrm>
            <a:off x="5903725" y="1094900"/>
            <a:ext cx="5970600" cy="3789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500">
                <a:solidFill>
                  <a:srgbClr val="000000"/>
                </a:solidFill>
              </a:rPr>
              <a:t>MAJOR ISSUES</a:t>
            </a:r>
            <a:endParaRPr b="1" sz="1500">
              <a:solidFill>
                <a:srgbClr val="000000"/>
              </a:solidFill>
            </a:endParaRPr>
          </a:p>
          <a:p>
            <a:pPr indent="0" lvl="0" marL="0" rtl="0" algn="l">
              <a:lnSpc>
                <a:spcPct val="100000"/>
              </a:lnSpc>
              <a:spcBef>
                <a:spcPts val="0"/>
              </a:spcBef>
              <a:spcAft>
                <a:spcPts val="0"/>
              </a:spcAft>
              <a:buNone/>
            </a:pPr>
            <a:r>
              <a:rPr b="1" lang="en-US" sz="1500">
                <a:solidFill>
                  <a:srgbClr val="000000"/>
                </a:solidFill>
              </a:rPr>
              <a:t>Processes</a:t>
            </a:r>
            <a:endParaRPr b="1" sz="1500">
              <a:solidFill>
                <a:srgbClr val="000000"/>
              </a:solidFill>
            </a:endParaRPr>
          </a:p>
          <a:p>
            <a:pPr indent="0" lvl="0" marL="0" rtl="0" algn="l">
              <a:lnSpc>
                <a:spcPct val="100000"/>
              </a:lnSpc>
              <a:spcBef>
                <a:spcPts val="0"/>
              </a:spcBef>
              <a:spcAft>
                <a:spcPts val="0"/>
              </a:spcAft>
              <a:buNone/>
            </a:pPr>
            <a:r>
              <a:rPr lang="en-US" sz="1500">
                <a:solidFill>
                  <a:srgbClr val="000000"/>
                </a:solidFill>
              </a:rPr>
              <a:t>-Duplicate Tickets in FreshService </a:t>
            </a:r>
            <a:endParaRPr i="1" sz="1500">
              <a:solidFill>
                <a:srgbClr val="000000"/>
              </a:solidFill>
            </a:endParaRPr>
          </a:p>
          <a:p>
            <a:pPr indent="0" lvl="0" marL="0" rtl="0" algn="l">
              <a:lnSpc>
                <a:spcPct val="100000"/>
              </a:lnSpc>
              <a:spcBef>
                <a:spcPts val="0"/>
              </a:spcBef>
              <a:spcAft>
                <a:spcPts val="0"/>
              </a:spcAft>
              <a:buNone/>
            </a:pPr>
            <a:r>
              <a:rPr lang="en-US" sz="1500">
                <a:solidFill>
                  <a:srgbClr val="000000"/>
                </a:solidFill>
              </a:rPr>
              <a:t>-Close tickets twice(Freshservice and Zendesk)</a:t>
            </a:r>
            <a:endParaRPr i="1" sz="1500">
              <a:solidFill>
                <a:srgbClr val="000000"/>
              </a:solidFill>
            </a:endParaRPr>
          </a:p>
          <a:p>
            <a:pPr indent="0" lvl="0" marL="0" rtl="0" algn="l">
              <a:lnSpc>
                <a:spcPct val="100000"/>
              </a:lnSpc>
              <a:spcBef>
                <a:spcPts val="0"/>
              </a:spcBef>
              <a:spcAft>
                <a:spcPts val="0"/>
              </a:spcAft>
              <a:buNone/>
            </a:pPr>
            <a:r>
              <a:t/>
            </a:r>
            <a:endParaRPr sz="1500">
              <a:solidFill>
                <a:srgbClr val="000000"/>
              </a:solidFill>
            </a:endParaRPr>
          </a:p>
          <a:p>
            <a:pPr indent="0" lvl="0" marL="0" rtl="0" algn="l">
              <a:lnSpc>
                <a:spcPct val="100000"/>
              </a:lnSpc>
              <a:spcBef>
                <a:spcPts val="0"/>
              </a:spcBef>
              <a:spcAft>
                <a:spcPts val="0"/>
              </a:spcAft>
              <a:buNone/>
            </a:pPr>
            <a:r>
              <a:rPr b="1" lang="en-US" sz="1500">
                <a:solidFill>
                  <a:srgbClr val="000000"/>
                </a:solidFill>
              </a:rPr>
              <a:t>Problems we are tracking</a:t>
            </a:r>
            <a:endParaRPr b="1" sz="1500">
              <a:solidFill>
                <a:srgbClr val="000000"/>
              </a:solidFill>
            </a:endParaRPr>
          </a:p>
          <a:p>
            <a:pPr indent="0" lvl="0" marL="0" rtl="0" algn="l">
              <a:lnSpc>
                <a:spcPct val="100000"/>
              </a:lnSpc>
              <a:spcBef>
                <a:spcPts val="0"/>
              </a:spcBef>
              <a:spcAft>
                <a:spcPts val="0"/>
              </a:spcAft>
              <a:buNone/>
            </a:pPr>
            <a:r>
              <a:rPr lang="en-US" sz="1500"/>
              <a:t>-KPs not coming online after network outage</a:t>
            </a:r>
            <a:endParaRPr sz="1500"/>
          </a:p>
          <a:p>
            <a:pPr indent="0" lvl="0" marL="0" rtl="0" algn="l">
              <a:lnSpc>
                <a:spcPct val="100000"/>
              </a:lnSpc>
              <a:spcBef>
                <a:spcPts val="0"/>
              </a:spcBef>
              <a:spcAft>
                <a:spcPts val="0"/>
              </a:spcAft>
              <a:buClr>
                <a:schemeClr val="dk1"/>
              </a:buClr>
              <a:buSzPts val="1100"/>
              <a:buFont typeface="Arial"/>
              <a:buNone/>
            </a:pPr>
            <a:r>
              <a:rPr lang="en-US" sz="1500"/>
              <a:t>-KP screen stuck at “Finishing Startup”</a:t>
            </a:r>
            <a:endParaRPr sz="1500"/>
          </a:p>
          <a:p>
            <a:pPr indent="0" lvl="0" marL="0" rtl="0" algn="l">
              <a:lnSpc>
                <a:spcPct val="100000"/>
              </a:lnSpc>
              <a:spcBef>
                <a:spcPts val="0"/>
              </a:spcBef>
              <a:spcAft>
                <a:spcPts val="0"/>
              </a:spcAft>
              <a:buNone/>
            </a:pPr>
            <a:r>
              <a:rPr lang="en-US" sz="1500">
                <a:solidFill>
                  <a:srgbClr val="000000"/>
                </a:solidFill>
              </a:rPr>
              <a:t>-KP Screen stuck at “Connectivity to KOKO”(4)</a:t>
            </a:r>
            <a:endParaRPr sz="1500">
              <a:solidFill>
                <a:srgbClr val="000000"/>
              </a:solidFill>
            </a:endParaRPr>
          </a:p>
          <a:p>
            <a:pPr indent="0" lvl="0" marL="0" rtl="0" algn="l">
              <a:lnSpc>
                <a:spcPct val="100000"/>
              </a:lnSpc>
              <a:spcBef>
                <a:spcPts val="0"/>
              </a:spcBef>
              <a:spcAft>
                <a:spcPts val="0"/>
              </a:spcAft>
              <a:buNone/>
            </a:pPr>
            <a:r>
              <a:rPr lang="en-US" sz="1500">
                <a:solidFill>
                  <a:srgbClr val="000000"/>
                </a:solidFill>
              </a:rPr>
              <a:t>-</a:t>
            </a:r>
            <a:r>
              <a:rPr lang="en-US" sz="1400">
                <a:latin typeface="Arial"/>
                <a:ea typeface="Arial"/>
                <a:cs typeface="Arial"/>
                <a:sym typeface="Arial"/>
              </a:rPr>
              <a:t>KP screen not switching off at designated switch off time</a:t>
            </a:r>
            <a:endParaRPr sz="1500">
              <a:solidFill>
                <a:srgbClr val="000000"/>
              </a:solidFill>
            </a:endParaRPr>
          </a:p>
          <a:p>
            <a:pPr indent="0" lvl="0" marL="0" rtl="0" algn="l">
              <a:lnSpc>
                <a:spcPct val="100000"/>
              </a:lnSpc>
              <a:spcBef>
                <a:spcPts val="0"/>
              </a:spcBef>
              <a:spcAft>
                <a:spcPts val="0"/>
              </a:spcAft>
              <a:buNone/>
            </a:pPr>
            <a:r>
              <a:t/>
            </a:r>
            <a:endParaRPr sz="1500">
              <a:solidFill>
                <a:srgbClr val="000000"/>
              </a:solidFill>
            </a:endParaRPr>
          </a:p>
          <a:p>
            <a:pPr indent="0" lvl="0" marL="0" rtl="0" algn="l">
              <a:lnSpc>
                <a:spcPct val="100000"/>
              </a:lnSpc>
              <a:spcBef>
                <a:spcPts val="0"/>
              </a:spcBef>
              <a:spcAft>
                <a:spcPts val="0"/>
              </a:spcAft>
              <a:buNone/>
            </a:pPr>
            <a:r>
              <a:rPr b="1" lang="en-US" sz="1500">
                <a:solidFill>
                  <a:srgbClr val="000000"/>
                </a:solidFill>
              </a:rPr>
              <a:t>HSE Incidents</a:t>
            </a:r>
            <a:endParaRPr b="1" sz="1500">
              <a:solidFill>
                <a:srgbClr val="000000"/>
              </a:solidFill>
            </a:endParaRPr>
          </a:p>
          <a:p>
            <a:pPr indent="0" lvl="0" marL="0" rtl="0" algn="l">
              <a:lnSpc>
                <a:spcPct val="100000"/>
              </a:lnSpc>
              <a:spcBef>
                <a:spcPts val="0"/>
              </a:spcBef>
              <a:spcAft>
                <a:spcPts val="0"/>
              </a:spcAft>
              <a:buNone/>
            </a:pPr>
            <a:r>
              <a:rPr lang="en-US" sz="1500">
                <a:solidFill>
                  <a:srgbClr val="000000"/>
                </a:solidFill>
              </a:rPr>
              <a:t>-No incident(s) recorded</a:t>
            </a:r>
            <a:endParaRPr sz="1500">
              <a:solidFill>
                <a:srgbClr val="000000"/>
              </a:solidFil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1400">
              <a:solidFill>
                <a:srgbClr val="000000"/>
              </a:solidFill>
              <a:latin typeface="Arial"/>
              <a:ea typeface="Arial"/>
              <a:cs typeface="Arial"/>
              <a:sym typeface="Arial"/>
            </a:endParaRPr>
          </a:p>
          <a:p>
            <a:pPr indent="0" lvl="0" marL="0" rtl="0" algn="l">
              <a:lnSpc>
                <a:spcPct val="120000"/>
              </a:lnSpc>
              <a:spcBef>
                <a:spcPts val="0"/>
              </a:spcBef>
              <a:spcAft>
                <a:spcPts val="0"/>
              </a:spcAft>
              <a:buClr>
                <a:schemeClr val="dk1"/>
              </a:buClr>
              <a:buSzPts val="2800"/>
              <a:buNone/>
            </a:pPr>
            <a:r>
              <a:t/>
            </a:r>
            <a:endParaRPr/>
          </a:p>
        </p:txBody>
      </p:sp>
      <p:sp>
        <p:nvSpPr>
          <p:cNvPr id="176" name="Google Shape;176;p20"/>
          <p:cNvSpPr txBox="1"/>
          <p:nvPr>
            <p:ph idx="1" type="subTitle"/>
          </p:nvPr>
        </p:nvSpPr>
        <p:spPr>
          <a:xfrm>
            <a:off x="458725" y="5126900"/>
            <a:ext cx="11756100" cy="1096200"/>
          </a:xfrm>
          <a:prstGeom prst="rect">
            <a:avLst/>
          </a:prstGeom>
          <a:noFill/>
          <a:ln cap="flat" cmpd="sng" w="9525">
            <a:solidFill>
              <a:srgbClr val="999999"/>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None/>
            </a:pPr>
            <a:r>
              <a:rPr b="1" lang="en-US" sz="1500"/>
              <a:t>WORK IN PROGRESS</a:t>
            </a:r>
            <a:endParaRPr b="1" sz="1500"/>
          </a:p>
          <a:p>
            <a:pPr indent="-323850" lvl="0" marL="457200" rtl="0" algn="l">
              <a:lnSpc>
                <a:spcPct val="100000"/>
              </a:lnSpc>
              <a:spcBef>
                <a:spcPts val="0"/>
              </a:spcBef>
              <a:spcAft>
                <a:spcPts val="0"/>
              </a:spcAft>
              <a:buSzPts val="1500"/>
              <a:buFont typeface="Nunito"/>
              <a:buChar char="●"/>
            </a:pPr>
            <a:r>
              <a:rPr lang="en-US" sz="1500"/>
              <a:t>GPS Coordinates Verification(700KPs) - 42%</a:t>
            </a:r>
            <a:endParaRPr sz="1500"/>
          </a:p>
          <a:p>
            <a:pPr indent="0" lvl="0" marL="457200" rtl="0" algn="l">
              <a:lnSpc>
                <a:spcPct val="100000"/>
              </a:lnSpc>
              <a:spcBef>
                <a:spcPts val="0"/>
              </a:spcBef>
              <a:spcAft>
                <a:spcPts val="0"/>
              </a:spcAft>
              <a:buNone/>
            </a:pPr>
            <a:r>
              <a:t/>
            </a:r>
            <a:endParaRPr sz="1500"/>
          </a:p>
          <a:p>
            <a:pPr indent="0" lvl="0" marL="457200" rtl="0" algn="l">
              <a:lnSpc>
                <a:spcPct val="100000"/>
              </a:lnSpc>
              <a:spcBef>
                <a:spcPts val="0"/>
              </a:spcBef>
              <a:spcAft>
                <a:spcPts val="0"/>
              </a:spcAft>
              <a:buNone/>
            </a:pPr>
            <a:r>
              <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2" name="Google Shape;182;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NOC </a:t>
            </a:r>
            <a:r>
              <a:rPr lang="en-US"/>
              <a:t>Key Metrics </a:t>
            </a:r>
            <a:endParaRPr/>
          </a:p>
        </p:txBody>
      </p:sp>
      <p:sp>
        <p:nvSpPr>
          <p:cNvPr id="183" name="Google Shape;183;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4" name="Google Shape;184;p21"/>
          <p:cNvSpPr txBox="1"/>
          <p:nvPr/>
        </p:nvSpPr>
        <p:spPr>
          <a:xfrm>
            <a:off x="372743" y="1082012"/>
            <a:ext cx="1456500" cy="747600"/>
          </a:xfrm>
          <a:prstGeom prst="rect">
            <a:avLst/>
          </a:prstGeom>
          <a:solidFill>
            <a:srgbClr val="6AA84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98.53%</a:t>
            </a:r>
            <a:endParaRPr sz="1600">
              <a:latin typeface="Nunito"/>
              <a:ea typeface="Nunito"/>
              <a:cs typeface="Nunito"/>
              <a:sym typeface="Nunito"/>
            </a:endParaRPr>
          </a:p>
        </p:txBody>
      </p:sp>
      <p:sp>
        <p:nvSpPr>
          <p:cNvPr id="185" name="Google Shape;185;p21"/>
          <p:cNvSpPr txBox="1"/>
          <p:nvPr/>
        </p:nvSpPr>
        <p:spPr>
          <a:xfrm>
            <a:off x="378193" y="2161561"/>
            <a:ext cx="1456500" cy="747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20.83%(1)</a:t>
            </a:r>
            <a:endParaRPr sz="1600">
              <a:latin typeface="Nunito"/>
              <a:ea typeface="Nunito"/>
              <a:cs typeface="Nunito"/>
              <a:sym typeface="Nunito"/>
            </a:endParaRPr>
          </a:p>
        </p:txBody>
      </p:sp>
      <p:sp>
        <p:nvSpPr>
          <p:cNvPr id="186" name="Google Shape;186;p21"/>
          <p:cNvSpPr txBox="1"/>
          <p:nvPr/>
        </p:nvSpPr>
        <p:spPr>
          <a:xfrm>
            <a:off x="378193" y="4320685"/>
            <a:ext cx="1456500" cy="7476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63.52%</a:t>
            </a:r>
            <a:endParaRPr sz="1600">
              <a:latin typeface="Nunito"/>
              <a:ea typeface="Nunito"/>
              <a:cs typeface="Nunito"/>
              <a:sym typeface="Nunito"/>
            </a:endParaRPr>
          </a:p>
        </p:txBody>
      </p:sp>
      <p:sp>
        <p:nvSpPr>
          <p:cNvPr id="187" name="Google Shape;187;p21"/>
          <p:cNvSpPr txBox="1"/>
          <p:nvPr/>
        </p:nvSpPr>
        <p:spPr>
          <a:xfrm>
            <a:off x="378193" y="5400248"/>
            <a:ext cx="1456500" cy="7476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0,0,71</a:t>
            </a:r>
            <a:endParaRPr sz="1600">
              <a:latin typeface="Nunito"/>
              <a:ea typeface="Nunito"/>
              <a:cs typeface="Nunito"/>
              <a:sym typeface="Nunito"/>
            </a:endParaRPr>
          </a:p>
        </p:txBody>
      </p:sp>
      <p:sp>
        <p:nvSpPr>
          <p:cNvPr id="188" name="Google Shape;188;p21"/>
          <p:cNvSpPr txBox="1"/>
          <p:nvPr/>
        </p:nvSpPr>
        <p:spPr>
          <a:xfrm>
            <a:off x="2406679" y="1122340"/>
            <a:ext cx="3491700" cy="7476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Machine Uptime</a:t>
            </a:r>
            <a:endParaRPr sz="1600">
              <a:latin typeface="Nunito"/>
              <a:ea typeface="Nunito"/>
              <a:cs typeface="Nunito"/>
              <a:sym typeface="Nunito"/>
            </a:endParaRPr>
          </a:p>
        </p:txBody>
      </p:sp>
      <p:sp>
        <p:nvSpPr>
          <p:cNvPr id="189" name="Google Shape;189;p21"/>
          <p:cNvSpPr txBox="1"/>
          <p:nvPr/>
        </p:nvSpPr>
        <p:spPr>
          <a:xfrm>
            <a:off x="2406679" y="2147291"/>
            <a:ext cx="3491700" cy="7476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SLA Performance</a:t>
            </a:r>
            <a:endParaRPr sz="1600">
              <a:latin typeface="Nunito"/>
              <a:ea typeface="Nunito"/>
              <a:cs typeface="Nunito"/>
              <a:sym typeface="Nunito"/>
            </a:endParaRPr>
          </a:p>
        </p:txBody>
      </p:sp>
      <p:sp>
        <p:nvSpPr>
          <p:cNvPr id="190" name="Google Shape;190;p21"/>
          <p:cNvSpPr txBox="1"/>
          <p:nvPr/>
        </p:nvSpPr>
        <p:spPr>
          <a:xfrm>
            <a:off x="2406679" y="3213834"/>
            <a:ext cx="3491700" cy="7476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NOC vs Field Resolved incidents.</a:t>
            </a:r>
            <a:endParaRPr sz="1600">
              <a:latin typeface="Nunito"/>
              <a:ea typeface="Nunito"/>
              <a:cs typeface="Nunito"/>
              <a:sym typeface="Nunito"/>
            </a:endParaRPr>
          </a:p>
        </p:txBody>
      </p:sp>
      <p:sp>
        <p:nvSpPr>
          <p:cNvPr id="191" name="Google Shape;191;p21"/>
          <p:cNvSpPr txBox="1"/>
          <p:nvPr/>
        </p:nvSpPr>
        <p:spPr>
          <a:xfrm>
            <a:off x="2406679" y="4280344"/>
            <a:ext cx="3491700" cy="7476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Proactive incident identification</a:t>
            </a:r>
            <a:endParaRPr sz="1600">
              <a:latin typeface="Nunito"/>
              <a:ea typeface="Nunito"/>
              <a:cs typeface="Nunito"/>
              <a:sym typeface="Nunito"/>
            </a:endParaRPr>
          </a:p>
        </p:txBody>
      </p:sp>
      <p:sp>
        <p:nvSpPr>
          <p:cNvPr id="192" name="Google Shape;192;p21"/>
          <p:cNvSpPr txBox="1"/>
          <p:nvPr/>
        </p:nvSpPr>
        <p:spPr>
          <a:xfrm>
            <a:off x="2406679" y="5359906"/>
            <a:ext cx="3491700" cy="7476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P1, P2, P3</a:t>
            </a:r>
            <a:endParaRPr sz="1600">
              <a:latin typeface="Nunito"/>
              <a:ea typeface="Nunito"/>
              <a:cs typeface="Nunito"/>
              <a:sym typeface="Nunito"/>
            </a:endParaRPr>
          </a:p>
        </p:txBody>
      </p:sp>
      <p:sp>
        <p:nvSpPr>
          <p:cNvPr id="193" name="Google Shape;193;p21"/>
          <p:cNvSpPr txBox="1"/>
          <p:nvPr/>
        </p:nvSpPr>
        <p:spPr>
          <a:xfrm>
            <a:off x="8509764" y="2036167"/>
            <a:ext cx="3491700" cy="7002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Peak Uptime</a:t>
            </a:r>
            <a:endParaRPr sz="1600">
              <a:latin typeface="Nunito"/>
              <a:ea typeface="Nunito"/>
              <a:cs typeface="Nunito"/>
              <a:sym typeface="Nunito"/>
            </a:endParaRPr>
          </a:p>
        </p:txBody>
      </p:sp>
      <p:sp>
        <p:nvSpPr>
          <p:cNvPr id="194" name="Google Shape;194;p21"/>
          <p:cNvSpPr txBox="1"/>
          <p:nvPr/>
        </p:nvSpPr>
        <p:spPr>
          <a:xfrm>
            <a:off x="8509764" y="1122340"/>
            <a:ext cx="3491700" cy="7002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Serviceable Uptime</a:t>
            </a:r>
            <a:endParaRPr sz="1600">
              <a:latin typeface="Nunito"/>
              <a:ea typeface="Nunito"/>
              <a:cs typeface="Nunito"/>
              <a:sym typeface="Nunito"/>
            </a:endParaRPr>
          </a:p>
        </p:txBody>
      </p:sp>
      <p:sp>
        <p:nvSpPr>
          <p:cNvPr id="195" name="Google Shape;195;p21"/>
          <p:cNvSpPr txBox="1"/>
          <p:nvPr/>
        </p:nvSpPr>
        <p:spPr>
          <a:xfrm>
            <a:off x="6475810" y="1074750"/>
            <a:ext cx="1456500" cy="747600"/>
          </a:xfrm>
          <a:prstGeom prst="rect">
            <a:avLst/>
          </a:prstGeom>
          <a:solidFill>
            <a:srgbClr val="6AA84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99.15%</a:t>
            </a:r>
            <a:endParaRPr>
              <a:latin typeface="Nunito"/>
              <a:ea typeface="Nunito"/>
              <a:cs typeface="Nunito"/>
              <a:sym typeface="Nunito"/>
            </a:endParaRPr>
          </a:p>
        </p:txBody>
      </p:sp>
      <p:sp>
        <p:nvSpPr>
          <p:cNvPr id="196" name="Google Shape;196;p21"/>
          <p:cNvSpPr txBox="1"/>
          <p:nvPr/>
        </p:nvSpPr>
        <p:spPr>
          <a:xfrm>
            <a:off x="8509764" y="3134448"/>
            <a:ext cx="3491700" cy="8229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Average Resolution Time</a:t>
            </a:r>
            <a:endParaRPr sz="1600">
              <a:latin typeface="Nunito"/>
              <a:ea typeface="Nunito"/>
              <a:cs typeface="Nunito"/>
              <a:sym typeface="Nunito"/>
            </a:endParaRPr>
          </a:p>
        </p:txBody>
      </p:sp>
      <p:sp>
        <p:nvSpPr>
          <p:cNvPr id="197" name="Google Shape;197;p21"/>
          <p:cNvSpPr txBox="1"/>
          <p:nvPr/>
        </p:nvSpPr>
        <p:spPr>
          <a:xfrm>
            <a:off x="6475810" y="3199653"/>
            <a:ext cx="1456500" cy="747600"/>
          </a:xfrm>
          <a:prstGeom prst="rect">
            <a:avLst/>
          </a:prstGeom>
          <a:solidFill>
            <a:srgbClr val="FF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2days</a:t>
            </a:r>
            <a:r>
              <a:rPr lang="en-US">
                <a:latin typeface="Nunito"/>
                <a:ea typeface="Nunito"/>
                <a:cs typeface="Nunito"/>
                <a:sym typeface="Nunito"/>
              </a:rPr>
              <a:t> </a:t>
            </a:r>
            <a:r>
              <a:rPr lang="en-US">
                <a:latin typeface="Nunito"/>
                <a:ea typeface="Nunito"/>
                <a:cs typeface="Nunito"/>
                <a:sym typeface="Nunito"/>
              </a:rPr>
              <a:t>10 hours</a:t>
            </a:r>
            <a:endParaRPr>
              <a:latin typeface="Nunito"/>
              <a:ea typeface="Nunito"/>
              <a:cs typeface="Nunito"/>
              <a:sym typeface="Nunito"/>
            </a:endParaRPr>
          </a:p>
        </p:txBody>
      </p:sp>
      <p:sp>
        <p:nvSpPr>
          <p:cNvPr id="198" name="Google Shape;198;p21"/>
          <p:cNvSpPr txBox="1"/>
          <p:nvPr/>
        </p:nvSpPr>
        <p:spPr>
          <a:xfrm>
            <a:off x="8498829" y="4355710"/>
            <a:ext cx="3491700" cy="8229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Average First Response Time</a:t>
            </a:r>
            <a:endParaRPr sz="1600">
              <a:latin typeface="Nunito"/>
              <a:ea typeface="Nunito"/>
              <a:cs typeface="Nunito"/>
              <a:sym typeface="Nunito"/>
            </a:endParaRPr>
          </a:p>
        </p:txBody>
      </p:sp>
      <p:sp>
        <p:nvSpPr>
          <p:cNvPr id="199" name="Google Shape;199;p21"/>
          <p:cNvSpPr txBox="1"/>
          <p:nvPr/>
        </p:nvSpPr>
        <p:spPr>
          <a:xfrm>
            <a:off x="6470342" y="4258656"/>
            <a:ext cx="1456500" cy="7476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34mins</a:t>
            </a:r>
            <a:endParaRPr>
              <a:latin typeface="Nunito"/>
              <a:ea typeface="Nunito"/>
              <a:cs typeface="Nunito"/>
              <a:sym typeface="Nunito"/>
            </a:endParaRPr>
          </a:p>
        </p:txBody>
      </p:sp>
      <p:sp>
        <p:nvSpPr>
          <p:cNvPr id="200" name="Google Shape;200;p21"/>
          <p:cNvSpPr txBox="1"/>
          <p:nvPr/>
        </p:nvSpPr>
        <p:spPr>
          <a:xfrm>
            <a:off x="372750" y="3241121"/>
            <a:ext cx="1456500" cy="747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40.25%(3)</a:t>
            </a:r>
            <a:endParaRPr sz="1600">
              <a:latin typeface="Nunito"/>
              <a:ea typeface="Nunito"/>
              <a:cs typeface="Nunito"/>
              <a:sym typeface="Nunito"/>
            </a:endParaRPr>
          </a:p>
        </p:txBody>
      </p:sp>
      <p:sp>
        <p:nvSpPr>
          <p:cNvPr id="201" name="Google Shape;201;p21"/>
          <p:cNvSpPr txBox="1"/>
          <p:nvPr/>
        </p:nvSpPr>
        <p:spPr>
          <a:xfrm>
            <a:off x="6470350" y="2161550"/>
            <a:ext cx="1456500" cy="683100"/>
          </a:xfrm>
          <a:prstGeom prst="rect">
            <a:avLst/>
          </a:prstGeom>
          <a:solidFill>
            <a:srgbClr val="6AA84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98.53%</a:t>
            </a:r>
            <a:endParaRPr sz="1600">
              <a:latin typeface="Nunito"/>
              <a:ea typeface="Nunito"/>
              <a:cs typeface="Nunito"/>
              <a:sym typeface="Nunito"/>
            </a:endParaRPr>
          </a:p>
        </p:txBody>
      </p:sp>
      <p:sp>
        <p:nvSpPr>
          <p:cNvPr id="202" name="Google Shape;202;p21"/>
          <p:cNvSpPr txBox="1"/>
          <p:nvPr/>
        </p:nvSpPr>
        <p:spPr>
          <a:xfrm>
            <a:off x="8498829" y="5373373"/>
            <a:ext cx="3491700" cy="8229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Total tickets attended to (new and resolved)</a:t>
            </a:r>
            <a:endParaRPr sz="1600">
              <a:latin typeface="Nunito"/>
              <a:ea typeface="Nunito"/>
              <a:cs typeface="Nunito"/>
              <a:sym typeface="Nunito"/>
            </a:endParaRPr>
          </a:p>
        </p:txBody>
      </p:sp>
      <p:sp>
        <p:nvSpPr>
          <p:cNvPr id="203" name="Google Shape;203;p21"/>
          <p:cNvSpPr txBox="1"/>
          <p:nvPr/>
        </p:nvSpPr>
        <p:spPr>
          <a:xfrm>
            <a:off x="6470342" y="5438756"/>
            <a:ext cx="1456500" cy="7476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159</a:t>
            </a:r>
            <a:endParaRPr sz="1600">
              <a:latin typeface="Nunito"/>
              <a:ea typeface="Nunito"/>
              <a:cs typeface="Nunito"/>
              <a:sym typeface="Nunito"/>
            </a:endParaRPr>
          </a:p>
        </p:txBody>
      </p:sp>
      <p:sp>
        <p:nvSpPr>
          <p:cNvPr id="204" name="Google Shape;204;p21"/>
          <p:cNvSpPr/>
          <p:nvPr/>
        </p:nvSpPr>
        <p:spPr>
          <a:xfrm rot="10800000">
            <a:off x="6475800" y="3581650"/>
            <a:ext cx="197400" cy="276300"/>
          </a:xfrm>
          <a:prstGeom prst="up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rot="10800000">
            <a:off x="6532331" y="4594953"/>
            <a:ext cx="197400" cy="2763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6571825" y="5831188"/>
            <a:ext cx="197400" cy="27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rot="10800000">
            <a:off x="453925" y="4696350"/>
            <a:ext cx="197400" cy="2763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453925" y="1488950"/>
            <a:ext cx="197400" cy="276300"/>
          </a:xfrm>
          <a:prstGeom prst="up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6532350" y="1431950"/>
            <a:ext cx="197400" cy="276300"/>
          </a:xfrm>
          <a:prstGeom prst="up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6571825" y="2506800"/>
            <a:ext cx="197400" cy="276300"/>
          </a:xfrm>
          <a:prstGeom prst="up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rot="10800000">
            <a:off x="453904" y="2509216"/>
            <a:ext cx="197400" cy="276300"/>
          </a:xfrm>
          <a:prstGeom prst="up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rot="-10794775">
            <a:off x="453954" y="3602281"/>
            <a:ext cx="197400" cy="276600"/>
          </a:xfrm>
          <a:prstGeom prst="upArrow">
            <a:avLst>
              <a:gd fmla="val 50000" name="adj1"/>
              <a:gd fmla="val 50000" name="adj2"/>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8" name="Google Shape;218;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Incident and Problem Analysis</a:t>
            </a:r>
            <a:r>
              <a:rPr lang="en-US"/>
              <a:t> </a:t>
            </a:r>
            <a:endParaRPr/>
          </a:p>
        </p:txBody>
      </p:sp>
      <p:sp>
        <p:nvSpPr>
          <p:cNvPr id="219" name="Google Shape;21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0" name="Google Shape;220;p22" title="Chart"/>
          <p:cNvPicPr preferRelativeResize="0"/>
          <p:nvPr/>
        </p:nvPicPr>
        <p:blipFill>
          <a:blip r:embed="rId4">
            <a:alphaModFix/>
          </a:blip>
          <a:stretch>
            <a:fillRect/>
          </a:stretch>
        </p:blipFill>
        <p:spPr>
          <a:xfrm>
            <a:off x="7341225" y="3581066"/>
            <a:ext cx="4313949" cy="2667458"/>
          </a:xfrm>
          <a:prstGeom prst="rect">
            <a:avLst/>
          </a:prstGeom>
          <a:noFill/>
          <a:ln>
            <a:noFill/>
          </a:ln>
        </p:spPr>
      </p:pic>
      <p:pic>
        <p:nvPicPr>
          <p:cNvPr id="221" name="Google Shape;221;p22" title="Chart"/>
          <p:cNvPicPr preferRelativeResize="0"/>
          <p:nvPr/>
        </p:nvPicPr>
        <p:blipFill>
          <a:blip r:embed="rId5">
            <a:alphaModFix/>
          </a:blip>
          <a:stretch>
            <a:fillRect/>
          </a:stretch>
        </p:blipFill>
        <p:spPr>
          <a:xfrm>
            <a:off x="7725526" y="1027743"/>
            <a:ext cx="3882894" cy="2400923"/>
          </a:xfrm>
          <a:prstGeom prst="rect">
            <a:avLst/>
          </a:prstGeom>
          <a:noFill/>
          <a:ln>
            <a:noFill/>
          </a:ln>
        </p:spPr>
      </p:pic>
      <p:pic>
        <p:nvPicPr>
          <p:cNvPr id="222" name="Google Shape;222;p22" title="Chart"/>
          <p:cNvPicPr preferRelativeResize="0"/>
          <p:nvPr/>
        </p:nvPicPr>
        <p:blipFill>
          <a:blip r:embed="rId6">
            <a:alphaModFix/>
          </a:blip>
          <a:stretch>
            <a:fillRect/>
          </a:stretch>
        </p:blipFill>
        <p:spPr>
          <a:xfrm>
            <a:off x="1293825" y="939418"/>
            <a:ext cx="3882909" cy="2400932"/>
          </a:xfrm>
          <a:prstGeom prst="rect">
            <a:avLst/>
          </a:prstGeom>
          <a:noFill/>
          <a:ln>
            <a:noFill/>
          </a:ln>
        </p:spPr>
      </p:pic>
      <p:pic>
        <p:nvPicPr>
          <p:cNvPr id="223" name="Google Shape;223;p22" title="Chart"/>
          <p:cNvPicPr preferRelativeResize="0"/>
          <p:nvPr/>
        </p:nvPicPr>
        <p:blipFill>
          <a:blip r:embed="rId7">
            <a:alphaModFix/>
          </a:blip>
          <a:stretch>
            <a:fillRect/>
          </a:stretch>
        </p:blipFill>
        <p:spPr>
          <a:xfrm>
            <a:off x="190150" y="3404413"/>
            <a:ext cx="6908699" cy="3020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9" name="Google Shape;229;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Field Operations Key Metrics</a:t>
            </a:r>
            <a:endParaRPr/>
          </a:p>
        </p:txBody>
      </p:sp>
      <p:sp>
        <p:nvSpPr>
          <p:cNvPr id="230" name="Google Shape;230;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1" name="Google Shape;231;p23"/>
          <p:cNvSpPr txBox="1"/>
          <p:nvPr/>
        </p:nvSpPr>
        <p:spPr>
          <a:xfrm>
            <a:off x="84041" y="978074"/>
            <a:ext cx="1498500" cy="813600"/>
          </a:xfrm>
          <a:prstGeom prst="rect">
            <a:avLst/>
          </a:prstGeom>
          <a:solidFill>
            <a:srgbClr val="6AA84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103</a:t>
            </a:r>
            <a:br>
              <a:rPr lang="en-US" sz="1600">
                <a:latin typeface="Nunito"/>
                <a:ea typeface="Nunito"/>
                <a:cs typeface="Nunito"/>
                <a:sym typeface="Nunito"/>
              </a:rPr>
            </a:br>
            <a:r>
              <a:rPr lang="en-US" sz="1600">
                <a:latin typeface="Nunito"/>
                <a:ea typeface="Nunito"/>
                <a:cs typeface="Nunito"/>
                <a:sym typeface="Nunito"/>
              </a:rPr>
              <a:t>(3)</a:t>
            </a:r>
            <a:endParaRPr sz="1600">
              <a:latin typeface="Nunito"/>
              <a:ea typeface="Nunito"/>
              <a:cs typeface="Nunito"/>
              <a:sym typeface="Nunito"/>
            </a:endParaRPr>
          </a:p>
        </p:txBody>
      </p:sp>
      <p:sp>
        <p:nvSpPr>
          <p:cNvPr id="232" name="Google Shape;232;p23"/>
          <p:cNvSpPr txBox="1"/>
          <p:nvPr/>
        </p:nvSpPr>
        <p:spPr>
          <a:xfrm>
            <a:off x="84041" y="3161300"/>
            <a:ext cx="1498500" cy="813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0%</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p:txBody>
      </p:sp>
      <p:sp>
        <p:nvSpPr>
          <p:cNvPr id="233" name="Google Shape;233;p23"/>
          <p:cNvSpPr txBox="1"/>
          <p:nvPr/>
        </p:nvSpPr>
        <p:spPr>
          <a:xfrm>
            <a:off x="84041" y="2062572"/>
            <a:ext cx="1498500" cy="813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23% (1)</a:t>
            </a:r>
            <a:endParaRPr sz="1600">
              <a:latin typeface="Nunito"/>
              <a:ea typeface="Nunito"/>
              <a:cs typeface="Nunito"/>
              <a:sym typeface="Nunito"/>
            </a:endParaRPr>
          </a:p>
        </p:txBody>
      </p:sp>
      <p:sp>
        <p:nvSpPr>
          <p:cNvPr id="234" name="Google Shape;234;p23"/>
          <p:cNvSpPr txBox="1"/>
          <p:nvPr/>
        </p:nvSpPr>
        <p:spPr>
          <a:xfrm>
            <a:off x="2170981" y="1007750"/>
            <a:ext cx="3592500" cy="8136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Total number of visits</a:t>
            </a:r>
            <a:endParaRPr sz="1600">
              <a:latin typeface="Nunito"/>
              <a:ea typeface="Nunito"/>
              <a:cs typeface="Nunito"/>
              <a:sym typeface="Nunito"/>
            </a:endParaRPr>
          </a:p>
        </p:txBody>
      </p:sp>
      <p:sp>
        <p:nvSpPr>
          <p:cNvPr id="235" name="Google Shape;235;p23"/>
          <p:cNvSpPr txBox="1"/>
          <p:nvPr/>
        </p:nvSpPr>
        <p:spPr>
          <a:xfrm>
            <a:off x="2173719" y="2062585"/>
            <a:ext cx="3592500" cy="8136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SLA Performance</a:t>
            </a:r>
            <a:endParaRPr sz="1600">
              <a:latin typeface="Nunito"/>
              <a:ea typeface="Nunito"/>
              <a:cs typeface="Nunito"/>
              <a:sym typeface="Nunito"/>
            </a:endParaRPr>
          </a:p>
        </p:txBody>
      </p:sp>
      <p:sp>
        <p:nvSpPr>
          <p:cNvPr id="236" name="Google Shape;236;p23"/>
          <p:cNvSpPr txBox="1"/>
          <p:nvPr/>
        </p:nvSpPr>
        <p:spPr>
          <a:xfrm>
            <a:off x="2170981" y="3169675"/>
            <a:ext cx="3592500" cy="8136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Scheduled vs unscheduled maintenance</a:t>
            </a:r>
            <a:endParaRPr sz="1600">
              <a:latin typeface="Nunito"/>
              <a:ea typeface="Nunito"/>
              <a:cs typeface="Nunito"/>
              <a:sym typeface="Nunito"/>
            </a:endParaRPr>
          </a:p>
        </p:txBody>
      </p:sp>
      <p:sp>
        <p:nvSpPr>
          <p:cNvPr id="237" name="Google Shape;237;p23"/>
          <p:cNvSpPr txBox="1"/>
          <p:nvPr/>
        </p:nvSpPr>
        <p:spPr>
          <a:xfrm>
            <a:off x="2170631" y="4276797"/>
            <a:ext cx="3592500" cy="8136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Average task time</a:t>
            </a:r>
            <a:endParaRPr sz="1600">
              <a:latin typeface="Nunito"/>
              <a:ea typeface="Nunito"/>
              <a:cs typeface="Nunito"/>
              <a:sym typeface="Nunito"/>
            </a:endParaRPr>
          </a:p>
        </p:txBody>
      </p:sp>
      <p:sp>
        <p:nvSpPr>
          <p:cNvPr id="238" name="Google Shape;238;p23"/>
          <p:cNvSpPr txBox="1"/>
          <p:nvPr/>
        </p:nvSpPr>
        <p:spPr>
          <a:xfrm>
            <a:off x="2170981" y="5467250"/>
            <a:ext cx="3592500" cy="8136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Total distance covered</a:t>
            </a:r>
            <a:endParaRPr sz="1600">
              <a:latin typeface="Nunito"/>
              <a:ea typeface="Nunito"/>
              <a:cs typeface="Nunito"/>
              <a:sym typeface="Nunito"/>
            </a:endParaRPr>
          </a:p>
        </p:txBody>
      </p:sp>
      <p:sp>
        <p:nvSpPr>
          <p:cNvPr id="239" name="Google Shape;239;p23"/>
          <p:cNvSpPr txBox="1"/>
          <p:nvPr/>
        </p:nvSpPr>
        <p:spPr>
          <a:xfrm>
            <a:off x="8449786" y="3133506"/>
            <a:ext cx="3592500" cy="8958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Punctuality</a:t>
            </a:r>
            <a:endParaRPr sz="1600">
              <a:latin typeface="Nunito"/>
              <a:ea typeface="Nunito"/>
              <a:cs typeface="Nunito"/>
              <a:sym typeface="Nunito"/>
            </a:endParaRPr>
          </a:p>
        </p:txBody>
      </p:sp>
      <p:sp>
        <p:nvSpPr>
          <p:cNvPr id="240" name="Google Shape;240;p23"/>
          <p:cNvSpPr txBox="1"/>
          <p:nvPr/>
        </p:nvSpPr>
        <p:spPr>
          <a:xfrm>
            <a:off x="8449786" y="1000513"/>
            <a:ext cx="3592500" cy="8958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Average number of field activities per day</a:t>
            </a:r>
            <a:endParaRPr sz="1600">
              <a:latin typeface="Nunito"/>
              <a:ea typeface="Nunito"/>
              <a:cs typeface="Nunito"/>
              <a:sym typeface="Nunito"/>
            </a:endParaRPr>
          </a:p>
        </p:txBody>
      </p:sp>
      <p:sp>
        <p:nvSpPr>
          <p:cNvPr id="241" name="Google Shape;241;p23"/>
          <p:cNvSpPr txBox="1"/>
          <p:nvPr/>
        </p:nvSpPr>
        <p:spPr>
          <a:xfrm>
            <a:off x="6357370" y="3157960"/>
            <a:ext cx="1498500" cy="813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30% (1)</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p:txBody>
      </p:sp>
      <p:sp>
        <p:nvSpPr>
          <p:cNvPr id="242" name="Google Shape;242;p23"/>
          <p:cNvSpPr txBox="1"/>
          <p:nvPr/>
        </p:nvSpPr>
        <p:spPr>
          <a:xfrm>
            <a:off x="8449786" y="4215792"/>
            <a:ext cx="3592500" cy="8958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No. of revisits</a:t>
            </a:r>
            <a:endParaRPr sz="1600">
              <a:latin typeface="Nunito"/>
              <a:ea typeface="Nunito"/>
              <a:cs typeface="Nunito"/>
              <a:sym typeface="Nunito"/>
            </a:endParaRPr>
          </a:p>
        </p:txBody>
      </p:sp>
      <p:sp>
        <p:nvSpPr>
          <p:cNvPr id="243" name="Google Shape;243;p23"/>
          <p:cNvSpPr txBox="1"/>
          <p:nvPr/>
        </p:nvSpPr>
        <p:spPr>
          <a:xfrm>
            <a:off x="8449777" y="5456176"/>
            <a:ext cx="3592500" cy="8958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Average Transit Time per Day</a:t>
            </a:r>
            <a:endParaRPr sz="1600">
              <a:latin typeface="Nunito"/>
              <a:ea typeface="Nunito"/>
              <a:cs typeface="Nunito"/>
              <a:sym typeface="Nunito"/>
            </a:endParaRPr>
          </a:p>
        </p:txBody>
      </p:sp>
      <p:sp>
        <p:nvSpPr>
          <p:cNvPr id="244" name="Google Shape;244;p23"/>
          <p:cNvSpPr txBox="1"/>
          <p:nvPr/>
        </p:nvSpPr>
        <p:spPr>
          <a:xfrm>
            <a:off x="84050" y="978075"/>
            <a:ext cx="1498500" cy="813600"/>
          </a:xfrm>
          <a:prstGeom prst="rect">
            <a:avLst/>
          </a:prstGeom>
          <a:solidFill>
            <a:srgbClr val="6AA84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70(1) </a:t>
            </a:r>
            <a:endParaRPr sz="1600">
              <a:latin typeface="Nunito"/>
              <a:ea typeface="Nunito"/>
              <a:cs typeface="Nunito"/>
              <a:sym typeface="Nunito"/>
            </a:endParaRPr>
          </a:p>
        </p:txBody>
      </p:sp>
      <p:sp>
        <p:nvSpPr>
          <p:cNvPr id="245" name="Google Shape;245;p23"/>
          <p:cNvSpPr txBox="1"/>
          <p:nvPr/>
        </p:nvSpPr>
        <p:spPr>
          <a:xfrm>
            <a:off x="6357370" y="978074"/>
            <a:ext cx="1498500" cy="8136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1</a:t>
            </a:r>
            <a:r>
              <a:rPr lang="en-US" sz="1600">
                <a:latin typeface="Nunito"/>
                <a:ea typeface="Nunito"/>
                <a:cs typeface="Nunito"/>
                <a:sym typeface="Nunito"/>
              </a:rPr>
              <a:t>2(1)</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p:txBody>
      </p:sp>
      <p:sp>
        <p:nvSpPr>
          <p:cNvPr id="246" name="Google Shape;246;p23"/>
          <p:cNvSpPr txBox="1"/>
          <p:nvPr/>
        </p:nvSpPr>
        <p:spPr>
          <a:xfrm>
            <a:off x="6336395" y="4283528"/>
            <a:ext cx="1498500" cy="8136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22</a:t>
            </a:r>
            <a:r>
              <a:rPr lang="en-US" sz="1600">
                <a:latin typeface="Nunito"/>
                <a:ea typeface="Nunito"/>
                <a:cs typeface="Nunito"/>
                <a:sym typeface="Nunito"/>
              </a:rPr>
              <a:t> (2)</a:t>
            </a:r>
            <a:endParaRPr sz="1600">
              <a:latin typeface="Nunito"/>
              <a:ea typeface="Nunito"/>
              <a:cs typeface="Nunito"/>
              <a:sym typeface="Nunito"/>
            </a:endParaRPr>
          </a:p>
        </p:txBody>
      </p:sp>
      <p:sp>
        <p:nvSpPr>
          <p:cNvPr id="247" name="Google Shape;247;p23"/>
          <p:cNvSpPr txBox="1"/>
          <p:nvPr/>
        </p:nvSpPr>
        <p:spPr>
          <a:xfrm>
            <a:off x="77875" y="4276777"/>
            <a:ext cx="1498500" cy="8136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2</a:t>
            </a:r>
            <a:r>
              <a:rPr lang="en-US" sz="1600">
                <a:latin typeface="Nunito"/>
                <a:ea typeface="Nunito"/>
                <a:cs typeface="Nunito"/>
                <a:sym typeface="Nunito"/>
              </a:rPr>
              <a:t>5 Mins </a:t>
            </a:r>
            <a:endParaRPr sz="1600">
              <a:latin typeface="Nunito"/>
              <a:ea typeface="Nunito"/>
              <a:cs typeface="Nunito"/>
              <a:sym typeface="Nunito"/>
            </a:endParaRPr>
          </a:p>
        </p:txBody>
      </p:sp>
      <p:sp>
        <p:nvSpPr>
          <p:cNvPr id="248" name="Google Shape;248;p23"/>
          <p:cNvSpPr txBox="1"/>
          <p:nvPr/>
        </p:nvSpPr>
        <p:spPr>
          <a:xfrm>
            <a:off x="6357375" y="5437450"/>
            <a:ext cx="1498500" cy="8136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4.25Hrs</a:t>
            </a:r>
            <a:endParaRPr sz="1600">
              <a:latin typeface="Nunito"/>
              <a:ea typeface="Nunito"/>
              <a:cs typeface="Nunito"/>
              <a:sym typeface="Nunito"/>
            </a:endParaRPr>
          </a:p>
        </p:txBody>
      </p:sp>
      <p:sp>
        <p:nvSpPr>
          <p:cNvPr id="249" name="Google Shape;249;p23"/>
          <p:cNvSpPr txBox="1"/>
          <p:nvPr/>
        </p:nvSpPr>
        <p:spPr>
          <a:xfrm>
            <a:off x="77866" y="5468455"/>
            <a:ext cx="1498500" cy="813600"/>
          </a:xfrm>
          <a:prstGeom prst="rect">
            <a:avLst/>
          </a:prstGeom>
          <a:solidFill>
            <a:srgbClr val="6AA84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1322 KM</a:t>
            </a:r>
            <a:endParaRPr sz="1600">
              <a:latin typeface="Nunito"/>
              <a:ea typeface="Nunito"/>
              <a:cs typeface="Nunito"/>
              <a:sym typeface="Nunito"/>
            </a:endParaRPr>
          </a:p>
        </p:txBody>
      </p:sp>
      <p:sp>
        <p:nvSpPr>
          <p:cNvPr id="250" name="Google Shape;250;p23"/>
          <p:cNvSpPr/>
          <p:nvPr/>
        </p:nvSpPr>
        <p:spPr>
          <a:xfrm>
            <a:off x="289725" y="1392650"/>
            <a:ext cx="197400" cy="2763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txBox="1"/>
          <p:nvPr/>
        </p:nvSpPr>
        <p:spPr>
          <a:xfrm>
            <a:off x="8391375" y="2027250"/>
            <a:ext cx="3592500" cy="8229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Average Resolution Time</a:t>
            </a:r>
            <a:endParaRPr sz="1600">
              <a:latin typeface="Nunito"/>
              <a:ea typeface="Nunito"/>
              <a:cs typeface="Nunito"/>
              <a:sym typeface="Nunito"/>
            </a:endParaRPr>
          </a:p>
        </p:txBody>
      </p:sp>
      <p:sp>
        <p:nvSpPr>
          <p:cNvPr id="252" name="Google Shape;252;p23"/>
          <p:cNvSpPr txBox="1"/>
          <p:nvPr/>
        </p:nvSpPr>
        <p:spPr>
          <a:xfrm>
            <a:off x="6357400" y="2092475"/>
            <a:ext cx="1498500" cy="7839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500">
                <a:latin typeface="Nunito"/>
                <a:ea typeface="Nunito"/>
                <a:cs typeface="Nunito"/>
                <a:sym typeface="Nunito"/>
              </a:rPr>
              <a:t>1 Day 20 Mins           </a:t>
            </a:r>
            <a:endParaRPr sz="1500">
              <a:latin typeface="Nunito"/>
              <a:ea typeface="Nunito"/>
              <a:cs typeface="Nunito"/>
              <a:sym typeface="Nunito"/>
            </a:endParaRPr>
          </a:p>
        </p:txBody>
      </p:sp>
      <p:sp>
        <p:nvSpPr>
          <p:cNvPr id="253" name="Google Shape;253;p23"/>
          <p:cNvSpPr/>
          <p:nvPr/>
        </p:nvSpPr>
        <p:spPr>
          <a:xfrm>
            <a:off x="6538125" y="1392650"/>
            <a:ext cx="197400" cy="276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6538125" y="3602450"/>
            <a:ext cx="197400" cy="276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6538125" y="4669250"/>
            <a:ext cx="197400" cy="2763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289725" y="5888450"/>
            <a:ext cx="197400" cy="2763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289657" y="4669291"/>
            <a:ext cx="197400" cy="2763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rot="10800000">
            <a:off x="6538125" y="5888450"/>
            <a:ext cx="197400" cy="276300"/>
          </a:xfrm>
          <a:prstGeom prst="down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6538125" y="2459450"/>
            <a:ext cx="197400" cy="2763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rot="10800000">
            <a:off x="289725" y="2459450"/>
            <a:ext cx="197400" cy="276300"/>
          </a:xfrm>
          <a:prstGeom prst="down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6" name="Google Shape;266;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Field Operations Key Metrics</a:t>
            </a:r>
            <a:endParaRPr/>
          </a:p>
        </p:txBody>
      </p:sp>
      <p:sp>
        <p:nvSpPr>
          <p:cNvPr id="267" name="Google Shape;267;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8" name="Google Shape;268;p24"/>
          <p:cNvSpPr txBox="1"/>
          <p:nvPr/>
        </p:nvSpPr>
        <p:spPr>
          <a:xfrm>
            <a:off x="730475" y="1180607"/>
            <a:ext cx="3117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Nunito"/>
                <a:ea typeface="Nunito"/>
                <a:cs typeface="Nunito"/>
                <a:sym typeface="Nunito"/>
              </a:rPr>
              <a:t>Top Repair Codes</a:t>
            </a:r>
            <a:endParaRPr sz="1800">
              <a:latin typeface="Nunito"/>
              <a:ea typeface="Nunito"/>
              <a:cs typeface="Nunito"/>
              <a:sym typeface="Nunito"/>
            </a:endParaRPr>
          </a:p>
        </p:txBody>
      </p:sp>
      <p:sp>
        <p:nvSpPr>
          <p:cNvPr id="269" name="Google Shape;269;p24"/>
          <p:cNvSpPr txBox="1"/>
          <p:nvPr/>
        </p:nvSpPr>
        <p:spPr>
          <a:xfrm>
            <a:off x="6935850" y="1180607"/>
            <a:ext cx="3117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a:ea typeface="Nunito"/>
                <a:cs typeface="Nunito"/>
                <a:sym typeface="Nunito"/>
              </a:rPr>
              <a:t>Top 5 Parts Replaced</a:t>
            </a:r>
            <a:endParaRPr sz="1600">
              <a:latin typeface="Nunito"/>
              <a:ea typeface="Nunito"/>
              <a:cs typeface="Nunito"/>
              <a:sym typeface="Nunito"/>
            </a:endParaRPr>
          </a:p>
          <a:p>
            <a:pPr indent="0" lvl="0" marL="0" rtl="0" algn="l">
              <a:spcBef>
                <a:spcPts val="0"/>
              </a:spcBef>
              <a:spcAft>
                <a:spcPts val="0"/>
              </a:spcAft>
              <a:buNone/>
            </a:pPr>
            <a:r>
              <a:rPr lang="en-US" sz="1600">
                <a:latin typeface="Nunito"/>
                <a:ea typeface="Nunito"/>
                <a:cs typeface="Nunito"/>
                <a:sym typeface="Nunito"/>
              </a:rPr>
              <a:t> </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p:txBody>
      </p:sp>
      <p:graphicFrame>
        <p:nvGraphicFramePr>
          <p:cNvPr id="270" name="Google Shape;270;p24"/>
          <p:cNvGraphicFramePr/>
          <p:nvPr/>
        </p:nvGraphicFramePr>
        <p:xfrm>
          <a:off x="6935850" y="1798375"/>
          <a:ext cx="3000000" cy="3000000"/>
        </p:xfrm>
        <a:graphic>
          <a:graphicData uri="http://schemas.openxmlformats.org/drawingml/2006/table">
            <a:tbl>
              <a:tblPr>
                <a:noFill/>
                <a:tableStyleId>{FE40E302-5E19-49D9-9E28-5C9B4ABE0203}</a:tableStyleId>
              </a:tblPr>
              <a:tblGrid>
                <a:gridCol w="3073775"/>
                <a:gridCol w="1551925"/>
              </a:tblGrid>
              <a:tr h="517075">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Nunito"/>
                          <a:ea typeface="Nunito"/>
                          <a:cs typeface="Nunito"/>
                          <a:sym typeface="Nunito"/>
                        </a:rPr>
                        <a:t>Parts Replaced </a:t>
                      </a:r>
                      <a:endParaRPr b="1" sz="1600" u="none" cap="none" strike="noStrike">
                        <a:latin typeface="Nunito"/>
                        <a:ea typeface="Nunito"/>
                        <a:cs typeface="Nunito"/>
                        <a:sym typeface="Nunito"/>
                      </a:endParaRPr>
                    </a:p>
                  </a:txBody>
                  <a:tcPr marT="91425" marB="91425" marR="91425" marL="91425">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latin typeface="Nunito"/>
                          <a:ea typeface="Nunito"/>
                          <a:cs typeface="Nunito"/>
                          <a:sym typeface="Nunito"/>
                        </a:rPr>
                        <a:t>Task Count</a:t>
                      </a:r>
                      <a:endParaRPr b="1" sz="1600" u="none" cap="none" strike="noStrike">
                        <a:latin typeface="Nunito"/>
                        <a:ea typeface="Nunito"/>
                        <a:cs typeface="Nunito"/>
                        <a:sym typeface="Nunito"/>
                      </a:endParaRPr>
                    </a:p>
                  </a:txBody>
                  <a:tcPr marT="91425" marB="91425" marR="91425" marL="91425">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r>
              <a:tr h="479425">
                <a:tc>
                  <a:txBody>
                    <a:bodyPr/>
                    <a:lstStyle/>
                    <a:p>
                      <a:pPr indent="0" lvl="0" marL="0" marR="0" rtl="0" algn="l">
                        <a:lnSpc>
                          <a:spcPct val="115000"/>
                        </a:lnSpc>
                        <a:spcBef>
                          <a:spcPts val="0"/>
                        </a:spcBef>
                        <a:spcAft>
                          <a:spcPts val="0"/>
                        </a:spcAft>
                        <a:buClr>
                          <a:srgbClr val="000000"/>
                        </a:buClr>
                        <a:buSzPts val="1800"/>
                        <a:buFont typeface="Arial"/>
                        <a:buNone/>
                      </a:pPr>
                      <a:r>
                        <a:rPr lang="en-US" sz="1800">
                          <a:latin typeface="Nunito"/>
                          <a:ea typeface="Nunito"/>
                          <a:cs typeface="Nunito"/>
                          <a:sym typeface="Nunito"/>
                        </a:rPr>
                        <a:t>Ethanol sensor PCB</a:t>
                      </a:r>
                      <a:endParaRPr sz="1800">
                        <a:latin typeface="Nunito"/>
                        <a:ea typeface="Nunito"/>
                        <a:cs typeface="Nunito"/>
                        <a:sym typeface="Nunito"/>
                      </a:endParaRPr>
                    </a:p>
                  </a:txBody>
                  <a:tcPr marT="19050" marB="19050" marR="28575" marL="28575" anchor="b">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a:latin typeface="Nunito"/>
                          <a:ea typeface="Nunito"/>
                          <a:cs typeface="Nunito"/>
                          <a:sym typeface="Nunito"/>
                        </a:rPr>
                        <a:t>5</a:t>
                      </a:r>
                      <a:endParaRPr sz="1800" u="none" cap="none" strike="noStrike">
                        <a:latin typeface="Nunito"/>
                        <a:ea typeface="Nunito"/>
                        <a:cs typeface="Nunito"/>
                        <a:sym typeface="Nunito"/>
                      </a:endParaRPr>
                    </a:p>
                  </a:txBody>
                  <a:tcPr marT="91425" marB="91425" marR="91425" marL="91425">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r>
              <a:tr h="479425">
                <a:tc>
                  <a:txBody>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Nunito"/>
                          <a:ea typeface="Nunito"/>
                          <a:cs typeface="Nunito"/>
                          <a:sym typeface="Nunito"/>
                        </a:rPr>
                        <a:t>SMV Docks</a:t>
                      </a:r>
                      <a:endParaRPr sz="1800" u="none" cap="none" strike="noStrike">
                        <a:latin typeface="Nunito"/>
                        <a:ea typeface="Nunito"/>
                        <a:cs typeface="Nunito"/>
                        <a:sym typeface="Nunito"/>
                      </a:endParaRPr>
                    </a:p>
                  </a:txBody>
                  <a:tcPr marT="19050" marB="19050" marR="28575" marL="28575" anchor="b">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00">
                          <a:latin typeface="Nunito"/>
                          <a:ea typeface="Nunito"/>
                          <a:cs typeface="Nunito"/>
                          <a:sym typeface="Nunito"/>
                        </a:rPr>
                        <a:t>3</a:t>
                      </a:r>
                      <a:endParaRPr sz="1800" u="none" cap="none" strike="noStrike">
                        <a:latin typeface="Nunito"/>
                        <a:ea typeface="Nunito"/>
                        <a:cs typeface="Nunito"/>
                        <a:sym typeface="Nunito"/>
                      </a:endParaRPr>
                    </a:p>
                  </a:txBody>
                  <a:tcPr marT="91425" marB="91425" marR="91425" marL="91425">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r>
              <a:tr h="479425">
                <a:tc>
                  <a:txBody>
                    <a:bodyPr/>
                    <a:lstStyle/>
                    <a:p>
                      <a:pPr indent="0" lvl="0" marL="0" marR="0" rtl="0" algn="l">
                        <a:lnSpc>
                          <a:spcPct val="115000"/>
                        </a:lnSpc>
                        <a:spcBef>
                          <a:spcPts val="0"/>
                        </a:spcBef>
                        <a:spcAft>
                          <a:spcPts val="0"/>
                        </a:spcAft>
                        <a:buClr>
                          <a:srgbClr val="000000"/>
                        </a:buClr>
                        <a:buSzPts val="1800"/>
                        <a:buFont typeface="Arial"/>
                        <a:buNone/>
                      </a:pPr>
                      <a:r>
                        <a:rPr lang="en-US" sz="1800">
                          <a:latin typeface="Nunito"/>
                          <a:ea typeface="Nunito"/>
                          <a:cs typeface="Nunito"/>
                          <a:sym typeface="Nunito"/>
                        </a:rPr>
                        <a:t>Dispense Fuel MBV</a:t>
                      </a:r>
                      <a:endParaRPr sz="1800" u="none" cap="none" strike="noStrike">
                        <a:latin typeface="Nunito"/>
                        <a:ea typeface="Nunito"/>
                        <a:cs typeface="Nunito"/>
                        <a:sym typeface="Nunito"/>
                      </a:endParaRPr>
                    </a:p>
                  </a:txBody>
                  <a:tcPr marT="19050" marB="19050" marR="28575" marL="28575" anchor="b">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a:latin typeface="Nunito"/>
                          <a:ea typeface="Nunito"/>
                          <a:cs typeface="Nunito"/>
                          <a:sym typeface="Nunito"/>
                        </a:rPr>
                        <a:t>2</a:t>
                      </a:r>
                      <a:endParaRPr sz="1800" u="none" cap="none" strike="noStrike">
                        <a:latin typeface="Nunito"/>
                        <a:ea typeface="Nunito"/>
                        <a:cs typeface="Nunito"/>
                        <a:sym typeface="Nunito"/>
                      </a:endParaRPr>
                    </a:p>
                  </a:txBody>
                  <a:tcPr marT="91425" marB="91425" marR="91425" marL="91425">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r>
              <a:tr h="479425">
                <a:tc>
                  <a:txBody>
                    <a:bodyPr/>
                    <a:lstStyle/>
                    <a:p>
                      <a:pPr indent="0" lvl="0" marL="0" marR="0" rtl="0" algn="l">
                        <a:lnSpc>
                          <a:spcPct val="115000"/>
                        </a:lnSpc>
                        <a:spcBef>
                          <a:spcPts val="0"/>
                        </a:spcBef>
                        <a:spcAft>
                          <a:spcPts val="0"/>
                        </a:spcAft>
                        <a:buNone/>
                      </a:pPr>
                      <a:r>
                        <a:rPr lang="en-US" sz="1800">
                          <a:latin typeface="Nunito"/>
                          <a:ea typeface="Nunito"/>
                          <a:cs typeface="Nunito"/>
                          <a:sym typeface="Nunito"/>
                        </a:rPr>
                        <a:t>Tank Temp sensor Probe</a:t>
                      </a:r>
                      <a:endParaRPr sz="1800">
                        <a:latin typeface="Nunito"/>
                        <a:ea typeface="Nunito"/>
                        <a:cs typeface="Nunito"/>
                        <a:sym typeface="Nunito"/>
                      </a:endParaRPr>
                    </a:p>
                  </a:txBody>
                  <a:tcPr marT="19050" marB="19050" marR="28575" marL="28575" anchor="b">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00">
                          <a:latin typeface="Nunito"/>
                          <a:ea typeface="Nunito"/>
                          <a:cs typeface="Nunito"/>
                          <a:sym typeface="Nunito"/>
                        </a:rPr>
                        <a:t>1</a:t>
                      </a:r>
                      <a:endParaRPr sz="1800">
                        <a:latin typeface="Nunito"/>
                        <a:ea typeface="Nunito"/>
                        <a:cs typeface="Nunito"/>
                        <a:sym typeface="Nunito"/>
                      </a:endParaRPr>
                    </a:p>
                  </a:txBody>
                  <a:tcPr marT="91425" marB="91425" marR="91425" marL="91425">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r>
              <a:tr h="479425">
                <a:tc>
                  <a:txBody>
                    <a:bodyPr/>
                    <a:lstStyle/>
                    <a:p>
                      <a:pPr indent="0" lvl="0" marL="0" marR="0" rtl="0" algn="l">
                        <a:lnSpc>
                          <a:spcPct val="115000"/>
                        </a:lnSpc>
                        <a:spcBef>
                          <a:spcPts val="0"/>
                        </a:spcBef>
                        <a:spcAft>
                          <a:spcPts val="0"/>
                        </a:spcAft>
                        <a:buNone/>
                      </a:pPr>
                      <a:r>
                        <a:rPr lang="en-US" sz="1800">
                          <a:latin typeface="Nunito"/>
                          <a:ea typeface="Nunito"/>
                          <a:cs typeface="Nunito"/>
                          <a:sym typeface="Nunito"/>
                        </a:rPr>
                        <a:t>UPS</a:t>
                      </a:r>
                      <a:endParaRPr sz="1800" u="none" cap="none" strike="noStrike">
                        <a:latin typeface="Nunito"/>
                        <a:ea typeface="Nunito"/>
                        <a:cs typeface="Nunito"/>
                        <a:sym typeface="Nunito"/>
                      </a:endParaRPr>
                    </a:p>
                  </a:txBody>
                  <a:tcPr marT="19050" marB="19050" marR="28575" marL="28575" anchor="b">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800">
                          <a:latin typeface="Nunito"/>
                          <a:ea typeface="Nunito"/>
                          <a:cs typeface="Nunito"/>
                          <a:sym typeface="Nunito"/>
                        </a:rPr>
                        <a:t>1</a:t>
                      </a:r>
                      <a:endParaRPr sz="1800" u="none" cap="none" strike="noStrike">
                        <a:latin typeface="Nunito"/>
                        <a:ea typeface="Nunito"/>
                        <a:cs typeface="Nunito"/>
                        <a:sym typeface="Nunito"/>
                      </a:endParaRPr>
                    </a:p>
                  </a:txBody>
                  <a:tcPr marT="91425" marB="91425" marR="91425" marL="91425">
                    <a:lnL cap="flat" cmpd="sng" w="28575">
                      <a:solidFill>
                        <a:srgbClr val="65D9F8"/>
                      </a:solidFill>
                      <a:prstDash val="solid"/>
                      <a:round/>
                      <a:headEnd len="sm" w="sm" type="none"/>
                      <a:tailEnd len="sm" w="sm" type="none"/>
                    </a:lnL>
                    <a:lnR cap="flat" cmpd="sng" w="28575">
                      <a:solidFill>
                        <a:srgbClr val="65D9F8"/>
                      </a:solidFill>
                      <a:prstDash val="solid"/>
                      <a:round/>
                      <a:headEnd len="sm" w="sm" type="none"/>
                      <a:tailEnd len="sm" w="sm" type="none"/>
                    </a:lnR>
                    <a:lnT cap="flat" cmpd="sng" w="28575">
                      <a:solidFill>
                        <a:srgbClr val="65D9F8"/>
                      </a:solidFill>
                      <a:prstDash val="solid"/>
                      <a:round/>
                      <a:headEnd len="sm" w="sm" type="none"/>
                      <a:tailEnd len="sm" w="sm" type="none"/>
                    </a:lnT>
                    <a:lnB cap="flat" cmpd="sng" w="28575">
                      <a:solidFill>
                        <a:srgbClr val="65D9F8"/>
                      </a:solidFill>
                      <a:prstDash val="solid"/>
                      <a:round/>
                      <a:headEnd len="sm" w="sm" type="none"/>
                      <a:tailEnd len="sm" w="sm" type="none"/>
                    </a:lnB>
                  </a:tcPr>
                </a:tc>
              </a:tr>
            </a:tbl>
          </a:graphicData>
        </a:graphic>
      </p:graphicFrame>
      <p:pic>
        <p:nvPicPr>
          <p:cNvPr id="271" name="Google Shape;271;p24"/>
          <p:cNvPicPr preferRelativeResize="0"/>
          <p:nvPr/>
        </p:nvPicPr>
        <p:blipFill>
          <a:blip r:embed="rId4">
            <a:alphaModFix/>
          </a:blip>
          <a:stretch>
            <a:fillRect/>
          </a:stretch>
        </p:blipFill>
        <p:spPr>
          <a:xfrm>
            <a:off x="200600" y="1798372"/>
            <a:ext cx="6575525" cy="395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7" name="Google Shape;277;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Notes on metrics</a:t>
            </a:r>
            <a:endParaRPr/>
          </a:p>
        </p:txBody>
      </p:sp>
      <p:sp>
        <p:nvSpPr>
          <p:cNvPr id="278" name="Google Shape;278;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9" name="Google Shape;279;p25"/>
          <p:cNvSpPr txBox="1"/>
          <p:nvPr/>
        </p:nvSpPr>
        <p:spPr>
          <a:xfrm>
            <a:off x="195600" y="919988"/>
            <a:ext cx="11575500" cy="54363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t/>
            </a:r>
            <a:endParaRPr sz="1800">
              <a:latin typeface="Nunito SemiBold"/>
              <a:ea typeface="Nunito SemiBold"/>
              <a:cs typeface="Nunito SemiBold"/>
              <a:sym typeface="Nunito SemiBold"/>
            </a:endParaRPr>
          </a:p>
          <a:p>
            <a:pPr indent="0" lvl="0" marL="914400" rtl="0" algn="l">
              <a:spcBef>
                <a:spcPts val="0"/>
              </a:spcBef>
              <a:spcAft>
                <a:spcPts val="0"/>
              </a:spcAft>
              <a:buNone/>
            </a:pPr>
            <a:r>
              <a:t/>
            </a:r>
            <a:endParaRPr sz="1600">
              <a:latin typeface="Nunito SemiBold"/>
              <a:ea typeface="Nunito SemiBold"/>
              <a:cs typeface="Nunito SemiBold"/>
              <a:sym typeface="Nunito SemiBold"/>
            </a:endParaRPr>
          </a:p>
          <a:p>
            <a:pPr indent="0" lvl="0" marL="914400" rtl="0" algn="l">
              <a:spcBef>
                <a:spcPts val="0"/>
              </a:spcBef>
              <a:spcAft>
                <a:spcPts val="0"/>
              </a:spcAft>
              <a:buNone/>
            </a:pPr>
            <a:r>
              <a:t/>
            </a:r>
            <a:endParaRPr sz="1600">
              <a:latin typeface="Nunito SemiBold"/>
              <a:ea typeface="Nunito SemiBold"/>
              <a:cs typeface="Nunito SemiBold"/>
              <a:sym typeface="Nunito SemiBold"/>
            </a:endParaRPr>
          </a:p>
          <a:p>
            <a:pPr indent="-330200" lvl="0" marL="457200" rtl="0" algn="l">
              <a:spcBef>
                <a:spcPts val="0"/>
              </a:spcBef>
              <a:spcAft>
                <a:spcPts val="0"/>
              </a:spcAft>
              <a:buSzPts val="1600"/>
              <a:buFont typeface="Nunito SemiBold"/>
              <a:buAutoNum type="arabicPeriod"/>
            </a:pPr>
            <a:r>
              <a:rPr lang="en-US" sz="1600">
                <a:solidFill>
                  <a:schemeClr val="dk1"/>
                </a:solidFill>
                <a:latin typeface="Nunito SemiBold"/>
                <a:ea typeface="Nunito SemiBold"/>
                <a:cs typeface="Nunito SemiBold"/>
                <a:sym typeface="Nunito SemiBold"/>
              </a:rPr>
              <a:t>SLA performance, punctuality and number of visits per day was impacted by delays related to </a:t>
            </a:r>
            <a:r>
              <a:rPr lang="en-US" sz="1600">
                <a:latin typeface="Nunito SemiBold"/>
                <a:ea typeface="Nunito SemiBold"/>
                <a:cs typeface="Nunito SemiBold"/>
                <a:sym typeface="Nunito SemiBold"/>
              </a:rPr>
              <a:t>operational issues related to movement of vehicles. </a:t>
            </a:r>
            <a:endParaRPr sz="1600">
              <a:latin typeface="Nunito SemiBold"/>
              <a:ea typeface="Nunito SemiBold"/>
              <a:cs typeface="Nunito SemiBold"/>
              <a:sym typeface="Nunito SemiBold"/>
            </a:endParaRPr>
          </a:p>
          <a:p>
            <a:pPr indent="-330200" lvl="0" marL="457200" rtl="0" algn="l">
              <a:spcBef>
                <a:spcPts val="0"/>
              </a:spcBef>
              <a:spcAft>
                <a:spcPts val="0"/>
              </a:spcAft>
              <a:buSzPts val="1600"/>
              <a:buFont typeface="Nunito SemiBold"/>
              <a:buAutoNum type="arabicPeriod"/>
            </a:pPr>
            <a:r>
              <a:rPr lang="en-US" sz="1600">
                <a:latin typeface="Nunito SemiBold"/>
                <a:ea typeface="Nunito SemiBold"/>
                <a:cs typeface="Nunito SemiBold"/>
                <a:sym typeface="Nunito SemiBold"/>
              </a:rPr>
              <a:t>Revisits were attributed to High Ethanol Alerts and Part of rework (Install of ID Plate and Type Approval).</a:t>
            </a:r>
            <a:endParaRPr sz="1600">
              <a:latin typeface="Nunito SemiBold"/>
              <a:ea typeface="Nunito SemiBold"/>
              <a:cs typeface="Nunito SemiBold"/>
              <a:sym typeface="Nunito SemiBold"/>
            </a:endParaRPr>
          </a:p>
          <a:p>
            <a:pPr indent="-330200" lvl="0" marL="457200" rtl="0" algn="l">
              <a:spcBef>
                <a:spcPts val="0"/>
              </a:spcBef>
              <a:spcAft>
                <a:spcPts val="0"/>
              </a:spcAft>
              <a:buSzPts val="1600"/>
              <a:buFont typeface="Nunito SemiBold"/>
              <a:buAutoNum type="arabicPeriod"/>
            </a:pPr>
            <a:r>
              <a:rPr lang="en-US" sz="1600">
                <a:latin typeface="Nunito SemiBold"/>
                <a:ea typeface="Nunito SemiBold"/>
                <a:cs typeface="Nunito SemiBold"/>
                <a:sym typeface="Nunito SemiBold"/>
              </a:rPr>
              <a:t>Investigation of high ethanol levels &amp; KPs stuck at “checking connectivity to KOKO” which required field intervention outstripped all other incident categories including those that could be resolved by NOC. </a:t>
            </a:r>
            <a:endParaRPr sz="1600">
              <a:latin typeface="Nunito SemiBold"/>
              <a:ea typeface="Nunito SemiBold"/>
              <a:cs typeface="Nunito SemiBold"/>
              <a:sym typeface="Nunito SemiBold"/>
            </a:endParaRPr>
          </a:p>
          <a:p>
            <a:pPr indent="-330200" lvl="0" marL="457200" rtl="0" algn="l">
              <a:spcBef>
                <a:spcPts val="0"/>
              </a:spcBef>
              <a:spcAft>
                <a:spcPts val="0"/>
              </a:spcAft>
              <a:buSzPts val="1600"/>
              <a:buFont typeface="Nunito SemiBold"/>
              <a:buAutoNum type="arabicPeriod"/>
            </a:pPr>
            <a:r>
              <a:rPr lang="en-US" sz="1600">
                <a:latin typeface="Nunito SemiBold"/>
                <a:ea typeface="Nunito SemiBold"/>
                <a:cs typeface="Nunito SemiBold"/>
                <a:sym typeface="Nunito SemiBold"/>
              </a:rPr>
              <a:t>The </a:t>
            </a:r>
            <a:r>
              <a:rPr lang="en-US" sz="1600">
                <a:solidFill>
                  <a:schemeClr val="dk1"/>
                </a:solidFill>
                <a:latin typeface="Nunito SemiBold"/>
                <a:ea typeface="Nunito SemiBold"/>
                <a:cs typeface="Nunito SemiBold"/>
                <a:sym typeface="Nunito SemiBold"/>
              </a:rPr>
              <a:t>“checking connectivity to KOKO” fault is still pending with the Technology Reliability team; Five additional occurrences were reported in the past week. </a:t>
            </a:r>
            <a:endParaRPr sz="1600">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idx="1" type="subTitle"/>
          </p:nvPr>
        </p:nvSpPr>
        <p:spPr>
          <a:xfrm>
            <a:off x="6877481" y="2114988"/>
            <a:ext cx="4891200" cy="43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team_noc@kokonetworks.com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